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7675" cy="9926638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45">
          <p15:clr>
            <a:srgbClr val="A4A3A4"/>
          </p15:clr>
        </p15:guide>
        <p15:guide id="2" pos="9537">
          <p15:clr>
            <a:srgbClr val="A4A3A4"/>
          </p15:clr>
        </p15:guide>
        <p15:guide id="3" orient="horz" pos="134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1D1D"/>
    <a:srgbClr val="D0EBFA"/>
    <a:srgbClr val="003D6E"/>
    <a:srgbClr val="004290"/>
    <a:srgbClr val="004084"/>
    <a:srgbClr val="DE2525"/>
    <a:srgbClr val="000099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7275" autoAdjust="0"/>
  </p:normalViewPr>
  <p:slideViewPr>
    <p:cSldViewPr snapToGrid="0" snapToObjects="1">
      <p:cViewPr>
        <p:scale>
          <a:sx n="30" d="100"/>
          <a:sy n="30" d="100"/>
        </p:scale>
        <p:origin x="2118" y="24"/>
      </p:cViewPr>
      <p:guideLst>
        <p:guide orient="horz" pos="13245"/>
        <p:guide pos="9537"/>
        <p:guide orient="horz" pos="13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7F2DE-0B2D-4C45-A275-D0554C3618C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2BDC0-DCE4-47A4-9F61-CE0BF2DDCA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83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2BDC0-DCE4-47A4-9F61-CE0BF2DDCA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96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1000" y="13298392"/>
            <a:ext cx="25737979" cy="9176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8" y="24258166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65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15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31"/>
            <a:ext cx="6812994" cy="3652597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003" y="1714331"/>
            <a:ext cx="19934317" cy="3652597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97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36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10" y="27508446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10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03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305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582377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3999" y="13575854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08" y="9582377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08" y="13575854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52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46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80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4" y="1704415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33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4" y="8958086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12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91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91" y="3825023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91" y="33503622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21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4000">
              <a:srgbClr val="85C2FF"/>
            </a:gs>
            <a:gs pos="70000">
              <a:srgbClr val="C4D6EB"/>
            </a:gs>
            <a:gs pos="82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9ACB-6F95-4956-97F4-5786DD6B6FD1}" type="datetimeFigureOut">
              <a:rPr lang="de-DE" smtClean="0"/>
              <a:t>19.03.2024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60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40BC0-C339-45EB-9EA1-78B262B45A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6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>
            <a:extLst>
              <a:ext uri="{FF2B5EF4-FFF2-40B4-BE49-F238E27FC236}">
                <a16:creationId xmlns:a16="http://schemas.microsoft.com/office/drawing/2014/main" id="{E5A54DA9-57EB-DFAF-1AAD-758A64943727}"/>
              </a:ext>
            </a:extLst>
          </p:cNvPr>
          <p:cNvSpPr/>
          <p:nvPr/>
        </p:nvSpPr>
        <p:spPr>
          <a:xfrm>
            <a:off x="22172048" y="3653865"/>
            <a:ext cx="6348175" cy="572400"/>
          </a:xfrm>
          <a:prstGeom prst="rect">
            <a:avLst/>
          </a:prstGeom>
          <a:solidFill>
            <a:srgbClr val="D0EBF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lvl="2" defTabSz="10082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542" i="1" kern="0" dirty="0">
                <a:solidFill>
                  <a:srgbClr val="404040">
                    <a:lumMod val="85000"/>
                    <a:lumOff val="15000"/>
                  </a:srgbClr>
                </a:solidFill>
                <a:latin typeface="Gotham Narrow Office" panose="02000000000000000000" pitchFamily="2" charset="0"/>
              </a:rPr>
              <a:t>	</a:t>
            </a:r>
            <a:endParaRPr lang="de-DE" sz="1542" kern="0" dirty="0">
              <a:solidFill>
                <a:srgbClr val="101822"/>
              </a:solidFill>
              <a:latin typeface="Gotham Narrow Office" panose="02000000000000000000" pitchFamily="2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5328055" y="13949705"/>
            <a:ext cx="13192168" cy="13877759"/>
          </a:xfrm>
          <a:prstGeom prst="rect">
            <a:avLst/>
          </a:prstGeom>
          <a:solidFill>
            <a:srgbClr val="D0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676" y="4279288"/>
            <a:ext cx="5656726" cy="23757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20686" y="2146231"/>
            <a:ext cx="198910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0" b="1" dirty="0">
                <a:solidFill>
                  <a:srgbClr val="003D6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Titel (100 </a:t>
            </a:r>
            <a:r>
              <a:rPr lang="de-DE" sz="10000" b="1" dirty="0" err="1">
                <a:solidFill>
                  <a:srgbClr val="003D6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pt</a:t>
            </a:r>
            <a:r>
              <a:rPr lang="de-DE" sz="10000" b="1" dirty="0">
                <a:solidFill>
                  <a:srgbClr val="003D6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0000" dirty="0">
                <a:solidFill>
                  <a:srgbClr val="003D6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20686" y="7164893"/>
            <a:ext cx="69886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0" dirty="0">
                <a:solidFill>
                  <a:srgbClr val="DE252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Wissenschaftsbereich</a:t>
            </a:r>
          </a:p>
          <a:p>
            <a:r>
              <a:rPr lang="de-DE" sz="5000" dirty="0">
                <a:solidFill>
                  <a:srgbClr val="DE252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Name (50 </a:t>
            </a:r>
            <a:r>
              <a:rPr lang="de-DE" sz="5000" dirty="0" err="1">
                <a:solidFill>
                  <a:srgbClr val="DE252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pt</a:t>
            </a:r>
            <a:r>
              <a:rPr lang="de-DE" sz="5000" dirty="0">
                <a:solidFill>
                  <a:srgbClr val="DE252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82919" y="13967208"/>
            <a:ext cx="1317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200" b="1">
                <a:solidFill>
                  <a:srgbClr val="0042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6000" dirty="0">
                <a:solidFill>
                  <a:srgbClr val="003D6E"/>
                </a:solidFill>
                <a:latin typeface="Corbel" panose="020B0503020204020204" pitchFamily="34" charset="0"/>
              </a:rPr>
              <a:t>Überschrift 2a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777257" y="9228677"/>
            <a:ext cx="26726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>
                <a:solidFill>
                  <a:srgbClr val="003D6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Überschrift 1 (60 </a:t>
            </a:r>
            <a:r>
              <a:rPr lang="de-DE" sz="6000" b="1" dirty="0" err="1">
                <a:solidFill>
                  <a:srgbClr val="003D6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pt</a:t>
            </a:r>
            <a:r>
              <a:rPr lang="de-DE" sz="6000" b="1" dirty="0">
                <a:solidFill>
                  <a:srgbClr val="003D6E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9" name="Textfeld 198"/>
          <p:cNvSpPr txBox="1"/>
          <p:nvPr/>
        </p:nvSpPr>
        <p:spPr>
          <a:xfrm>
            <a:off x="1782920" y="28228376"/>
            <a:ext cx="26721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200" b="1">
                <a:solidFill>
                  <a:srgbClr val="0042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6000" dirty="0">
                <a:solidFill>
                  <a:srgbClr val="004084"/>
                </a:solidFill>
                <a:latin typeface="Corbel" panose="020B0503020204020204" pitchFamily="34" charset="0"/>
              </a:rPr>
              <a:t>Überschrift 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72056" y="12485973"/>
            <a:ext cx="184731" cy="137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220686" y="10253286"/>
            <a:ext cx="25730877" cy="33237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Corbel" panose="020B0503020204020204" pitchFamily="34" charset="0"/>
              </a:rPr>
              <a:t>Text 1 (44 </a:t>
            </a:r>
            <a:r>
              <a:rPr lang="de-DE" sz="4400" dirty="0" err="1">
                <a:latin typeface="Corbel" panose="020B0503020204020204" pitchFamily="34" charset="0"/>
              </a:rPr>
              <a:t>pt</a:t>
            </a:r>
            <a:r>
              <a:rPr lang="de-DE" sz="4400" dirty="0">
                <a:latin typeface="Corbel" panose="020B0503020204020204" pitchFamily="34" charset="0"/>
              </a:rPr>
              <a:t>)</a:t>
            </a:r>
          </a:p>
          <a:p>
            <a:r>
              <a:rPr lang="de-DE" sz="3200" dirty="0" err="1">
                <a:latin typeface="Corbel" panose="020B0503020204020204" pitchFamily="34" charset="0"/>
              </a:rPr>
              <a:t>Bla</a:t>
            </a:r>
            <a:r>
              <a:rPr lang="de-DE" sz="3200" dirty="0">
                <a:latin typeface="Corbel" panose="020B0503020204020204" pitchFamily="34" charset="0"/>
              </a:rPr>
              <a:t> (32 </a:t>
            </a:r>
            <a:r>
              <a:rPr lang="de-DE" sz="3200" dirty="0" err="1">
                <a:latin typeface="Corbel" panose="020B0503020204020204" pitchFamily="34" charset="0"/>
              </a:rPr>
              <a:t>pt</a:t>
            </a:r>
            <a:r>
              <a:rPr lang="de-DE" sz="3200" dirty="0">
                <a:latin typeface="Corbel" panose="020B0503020204020204" pitchFamily="34" charset="0"/>
              </a:rPr>
              <a:t>) </a:t>
            </a:r>
          </a:p>
          <a:p>
            <a:r>
              <a:rPr lang="de-DE" sz="2400" dirty="0" err="1">
                <a:latin typeface="Corbel" panose="020B0503020204020204" pitchFamily="34" charset="0"/>
              </a:rPr>
              <a:t>Bla</a:t>
            </a:r>
            <a:r>
              <a:rPr lang="de-DE" sz="2400" dirty="0">
                <a:latin typeface="Corbel" panose="020B0503020204020204" pitchFamily="34" charset="0"/>
              </a:rPr>
              <a:t> (24 </a:t>
            </a:r>
            <a:r>
              <a:rPr lang="de-DE" sz="2400" dirty="0" err="1">
                <a:latin typeface="Corbel" panose="020B0503020204020204" pitchFamily="34" charset="0"/>
              </a:rPr>
              <a:t>pt</a:t>
            </a:r>
            <a:r>
              <a:rPr lang="de-DE" sz="2400" dirty="0">
                <a:latin typeface="Corbel" panose="020B0503020204020204" pitchFamily="34" charset="0"/>
              </a:rPr>
              <a:t>)</a:t>
            </a:r>
          </a:p>
          <a:p>
            <a:endParaRPr lang="de-DE" sz="4400" dirty="0"/>
          </a:p>
          <a:p>
            <a:endParaRPr lang="de-DE" sz="3200" dirty="0"/>
          </a:p>
          <a:p>
            <a:endParaRPr lang="de-DE" sz="3200" dirty="0"/>
          </a:p>
        </p:txBody>
      </p:sp>
      <p:sp>
        <p:nvSpPr>
          <p:cNvPr id="20" name="Textfeld 19"/>
          <p:cNvSpPr txBox="1"/>
          <p:nvPr/>
        </p:nvSpPr>
        <p:spPr>
          <a:xfrm>
            <a:off x="2220687" y="14992565"/>
            <a:ext cx="1240971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Corbel" panose="020B0503020204020204" pitchFamily="34" charset="0"/>
              </a:rPr>
              <a:t>Text 2</a:t>
            </a:r>
            <a:endParaRPr lang="de-DE" sz="3200" dirty="0">
              <a:latin typeface="Corbel" panose="020B0503020204020204" pitchFamily="34" charset="0"/>
            </a:endParaRPr>
          </a:p>
          <a:p>
            <a:endParaRPr lang="en-GB" sz="3200" dirty="0"/>
          </a:p>
        </p:txBody>
      </p:sp>
      <p:sp>
        <p:nvSpPr>
          <p:cNvPr id="15" name="Rechteck 14"/>
          <p:cNvSpPr/>
          <p:nvPr/>
        </p:nvSpPr>
        <p:spPr>
          <a:xfrm>
            <a:off x="1201480" y="39119705"/>
            <a:ext cx="540000" cy="366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feld 102"/>
          <p:cNvSpPr txBox="1"/>
          <p:nvPr/>
        </p:nvSpPr>
        <p:spPr>
          <a:xfrm>
            <a:off x="1797405" y="27464347"/>
            <a:ext cx="131706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rbel" panose="020B0503020204020204" pitchFamily="34" charset="0"/>
              </a:rPr>
              <a:t>Bildunterschrift (20 </a:t>
            </a:r>
            <a:r>
              <a:rPr lang="de-DE" sz="2000" dirty="0" err="1">
                <a:latin typeface="Corbel" panose="020B0503020204020204" pitchFamily="34" charset="0"/>
              </a:rPr>
              <a:t>pt</a:t>
            </a:r>
            <a:r>
              <a:rPr lang="de-DE" sz="2000" dirty="0"/>
              <a:t>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8219015" y="29260275"/>
            <a:ext cx="9957258" cy="81560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Corbel" panose="020B0503020204020204" pitchFamily="34" charset="0"/>
              </a:rPr>
              <a:t>Text 3</a:t>
            </a:r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  <a:p>
            <a:endParaRPr lang="de-DE" sz="3200" dirty="0"/>
          </a:p>
        </p:txBody>
      </p:sp>
      <p:sp>
        <p:nvSpPr>
          <p:cNvPr id="34" name="Textfeld 33"/>
          <p:cNvSpPr txBox="1"/>
          <p:nvPr/>
        </p:nvSpPr>
        <p:spPr>
          <a:xfrm>
            <a:off x="2021985" y="34257079"/>
            <a:ext cx="15340504" cy="255454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orbel" panose="020B0503020204020204" pitchFamily="34" charset="0"/>
              </a:rPr>
              <a:t>Text</a:t>
            </a:r>
          </a:p>
          <a:p>
            <a:endParaRPr lang="en-GB" sz="4000" b="1" dirty="0"/>
          </a:p>
          <a:p>
            <a:endParaRPr lang="en-GB" sz="4000" b="1" dirty="0"/>
          </a:p>
          <a:p>
            <a:endParaRPr lang="en-GB" sz="4000" b="1" dirty="0"/>
          </a:p>
        </p:txBody>
      </p:sp>
      <p:sp>
        <p:nvSpPr>
          <p:cNvPr id="109" name="Rechteck 108"/>
          <p:cNvSpPr/>
          <p:nvPr/>
        </p:nvSpPr>
        <p:spPr>
          <a:xfrm>
            <a:off x="1741480" y="1814"/>
            <a:ext cx="28538494" cy="1832344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3D6E"/>
                </a:solidFill>
              </a:rPr>
              <a:t>5cm</a:t>
            </a:r>
          </a:p>
        </p:txBody>
      </p:sp>
      <p:sp>
        <p:nvSpPr>
          <p:cNvPr id="110" name="Rechteck 109"/>
          <p:cNvSpPr/>
          <p:nvPr/>
        </p:nvSpPr>
        <p:spPr>
          <a:xfrm>
            <a:off x="-4045" y="0"/>
            <a:ext cx="1801320" cy="42818553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1" name="Rechteck 110"/>
          <p:cNvSpPr/>
          <p:nvPr/>
        </p:nvSpPr>
        <p:spPr>
          <a:xfrm>
            <a:off x="28492180" y="1591"/>
            <a:ext cx="1801320" cy="42808526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3" name="Rechteck 112"/>
          <p:cNvSpPr/>
          <p:nvPr/>
        </p:nvSpPr>
        <p:spPr>
          <a:xfrm>
            <a:off x="1797217" y="13588864"/>
            <a:ext cx="26723006" cy="366469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3D6E"/>
                </a:solidFill>
              </a:rPr>
              <a:t>1cm</a:t>
            </a:r>
          </a:p>
        </p:txBody>
      </p:sp>
      <p:sp>
        <p:nvSpPr>
          <p:cNvPr id="114" name="Rechteck 113"/>
          <p:cNvSpPr/>
          <p:nvPr/>
        </p:nvSpPr>
        <p:spPr>
          <a:xfrm>
            <a:off x="1797404" y="27861907"/>
            <a:ext cx="26722819" cy="36646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3D6E"/>
                </a:solidFill>
              </a:rPr>
              <a:t>1cm</a:t>
            </a:r>
          </a:p>
        </p:txBody>
      </p:sp>
      <p:sp>
        <p:nvSpPr>
          <p:cNvPr id="116" name="Rechteck 115"/>
          <p:cNvSpPr/>
          <p:nvPr/>
        </p:nvSpPr>
        <p:spPr>
          <a:xfrm>
            <a:off x="-37481" y="40976177"/>
            <a:ext cx="30318961" cy="1832344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3D6E"/>
                </a:solidFill>
              </a:rPr>
              <a:t>5cm</a:t>
            </a:r>
          </a:p>
        </p:txBody>
      </p:sp>
      <p:grpSp>
        <p:nvGrpSpPr>
          <p:cNvPr id="117" name="Gruppieren 116"/>
          <p:cNvGrpSpPr/>
          <p:nvPr/>
        </p:nvGrpSpPr>
        <p:grpSpPr>
          <a:xfrm>
            <a:off x="1822105" y="37792379"/>
            <a:ext cx="26630803" cy="3076562"/>
            <a:chOff x="1804435" y="39111795"/>
            <a:chExt cx="26681252" cy="2988742"/>
          </a:xfrm>
        </p:grpSpPr>
        <p:sp>
          <p:nvSpPr>
            <p:cNvPr id="118" name="Rechteck 117"/>
            <p:cNvSpPr/>
            <p:nvPr/>
          </p:nvSpPr>
          <p:spPr>
            <a:xfrm>
              <a:off x="1804435" y="39111795"/>
              <a:ext cx="26681252" cy="2988742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Textfeld 118"/>
            <p:cNvSpPr txBox="1"/>
            <p:nvPr/>
          </p:nvSpPr>
          <p:spPr>
            <a:xfrm>
              <a:off x="1816781" y="39194522"/>
              <a:ext cx="2598894" cy="362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err="1">
                  <a:latin typeface="Corbel" panose="020B0503020204020204" pitchFamily="34" charset="0"/>
                </a:rPr>
                <a:t>Quellenangaben</a:t>
              </a:r>
              <a:r>
                <a:rPr lang="en-GB" sz="1800" b="1" dirty="0">
                  <a:latin typeface="Corbel" panose="020B0503020204020204" pitchFamily="34" charset="0"/>
                </a:rPr>
                <a:t> (18 </a:t>
              </a:r>
              <a:r>
                <a:rPr lang="en-GB" sz="1800" b="1" dirty="0" err="1">
                  <a:latin typeface="Corbel" panose="020B0503020204020204" pitchFamily="34" charset="0"/>
                </a:rPr>
                <a:t>pt</a:t>
              </a:r>
              <a:r>
                <a:rPr lang="en-GB" sz="1800" b="1" dirty="0">
                  <a:latin typeface="Corbel" panose="020B0503020204020204" pitchFamily="34" charset="0"/>
                </a:rPr>
                <a:t>):</a:t>
              </a:r>
            </a:p>
          </p:txBody>
        </p:sp>
        <p:sp>
          <p:nvSpPr>
            <p:cNvPr id="120" name="Textfeld 119"/>
            <p:cNvSpPr txBox="1"/>
            <p:nvPr/>
          </p:nvSpPr>
          <p:spPr>
            <a:xfrm flipH="1">
              <a:off x="1822614" y="39666960"/>
              <a:ext cx="13119177" cy="172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Boese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, C.;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Farrenkopf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, M. (2014):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Zeche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 am Strom – Die Geschichte des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Bergwerks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Walsum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,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Selbstverlag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 des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Deutschen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Bergbau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-Museums Bochum, 514 p.</a:t>
              </a:r>
            </a:p>
            <a:p>
              <a:r>
                <a:rPr lang="de-DE" sz="1800" dirty="0">
                  <a:latin typeface="Corbel" panose="020B0503020204020204" pitchFamily="34" charset="0"/>
                  <a:cs typeface="Arial" panose="020B0604020202020204" pitchFamily="34" charset="0"/>
                </a:rPr>
                <a:t>Bundesrepublik Deutschland (1980): Bundesberggesetz </a:t>
              </a:r>
              <a:r>
                <a:rPr lang="de-DE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BBergG</a:t>
              </a:r>
              <a:r>
                <a:rPr lang="de-DE" sz="1800" dirty="0">
                  <a:latin typeface="Corbel" panose="020B0503020204020204" pitchFamily="34" charset="0"/>
                  <a:cs typeface="Arial" panose="020B0604020202020204" pitchFamily="34" charset="0"/>
                </a:rPr>
                <a:t>, last </a:t>
              </a:r>
              <a:r>
                <a:rPr lang="de-DE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amended</a:t>
              </a:r>
              <a:r>
                <a:rPr lang="de-DE" sz="1800" dirty="0"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de-DE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by</a:t>
              </a:r>
              <a:r>
                <a:rPr lang="de-DE" sz="1800" dirty="0">
                  <a:latin typeface="Corbel" panose="020B0503020204020204" pitchFamily="34" charset="0"/>
                  <a:cs typeface="Arial" panose="020B0604020202020204" pitchFamily="34" charset="0"/>
                </a:rPr>
                <a:t> Art. 4 Abs. 71 G on 7 August 2013, 79 p. </a:t>
              </a:r>
              <a:endParaRPr lang="en-US" sz="1800" dirty="0">
                <a:latin typeface="Corbel" panose="020B0503020204020204" pitchFamily="34" charset="0"/>
                <a:cs typeface="Arial" panose="020B0604020202020204" pitchFamily="34" charset="0"/>
              </a:endParaRPr>
            </a:p>
            <a:p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EGLV (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ed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) (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n.d.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): Die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neue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latin typeface="Corbel" panose="020B0503020204020204" pitchFamily="34" charset="0"/>
                  <a:cs typeface="Arial" panose="020B0604020202020204" pitchFamily="34" charset="0"/>
                </a:rPr>
                <a:t>Emscher</a:t>
              </a:r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, Essen, viewed 06 May 2015, http://www.eglv.de/wasserportal/impressum.html</a:t>
              </a:r>
            </a:p>
            <a:p>
              <a:r>
                <a:rPr lang="en-US" sz="1800" dirty="0">
                  <a:latin typeface="Corbel" panose="020B0503020204020204" pitchFamily="34" charset="0"/>
                  <a:cs typeface="Arial" panose="020B0604020202020204" pitchFamily="34" charset="0"/>
                </a:rPr>
                <a:t>Hegemann, M. (2010): Concept of Education Geotechnical Post-mining Management in Germany, in: International Society for Mine Surveying (ISM), XIV. International Congress, 20-24 September 2010, Sun City, South Africa, Proceedings Book, pp. 118-123.</a:t>
              </a:r>
            </a:p>
          </p:txBody>
        </p:sp>
      </p:grpSp>
      <p:sp>
        <p:nvSpPr>
          <p:cNvPr id="123" name="Rechteck 122"/>
          <p:cNvSpPr/>
          <p:nvPr/>
        </p:nvSpPr>
        <p:spPr>
          <a:xfrm rot="5400000">
            <a:off x="14626530" y="14286662"/>
            <a:ext cx="1033914" cy="360000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3D6E"/>
                </a:solidFill>
              </a:rPr>
              <a:t>1cm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220687" y="16773112"/>
            <a:ext cx="32983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rbel" panose="020B0503020204020204" pitchFamily="34" charset="0"/>
              </a:rPr>
              <a:t>Bild</a:t>
            </a:r>
            <a:r>
              <a:rPr lang="en-GB" dirty="0">
                <a:latin typeface="Corbel" panose="020B0503020204020204" pitchFamily="34" charset="0"/>
              </a:rPr>
              <a:t> 2</a:t>
            </a:r>
          </a:p>
        </p:txBody>
      </p:sp>
      <p:sp>
        <p:nvSpPr>
          <p:cNvPr id="83" name="Textfeld 82"/>
          <p:cNvSpPr txBox="1"/>
          <p:nvPr/>
        </p:nvSpPr>
        <p:spPr>
          <a:xfrm>
            <a:off x="15328055" y="13967208"/>
            <a:ext cx="13164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7200" b="1">
                <a:solidFill>
                  <a:srgbClr val="00429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6000" dirty="0">
                <a:solidFill>
                  <a:srgbClr val="003D6E"/>
                </a:solidFill>
                <a:latin typeface="Corbel" panose="020B0503020204020204" pitchFamily="34" charset="0"/>
              </a:rPr>
              <a:t>Überschrift 2b</a:t>
            </a:r>
          </a:p>
        </p:txBody>
      </p:sp>
      <p:sp>
        <p:nvSpPr>
          <p:cNvPr id="88" name="Rechteck 87"/>
          <p:cNvSpPr/>
          <p:nvPr/>
        </p:nvSpPr>
        <p:spPr>
          <a:xfrm rot="5400000">
            <a:off x="8701151" y="21237555"/>
            <a:ext cx="12893808" cy="360000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3D6E"/>
                </a:solidFill>
              </a:rPr>
              <a:t>1cm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113181" y="29450275"/>
            <a:ext cx="281804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orbel" panose="020B0503020204020204" pitchFamily="34" charset="0"/>
              </a:rPr>
              <a:t>Bild</a:t>
            </a:r>
            <a:r>
              <a:rPr lang="en-GB" dirty="0">
                <a:latin typeface="Corbel" panose="020B0503020204020204" pitchFamily="34" charset="0"/>
              </a:rPr>
              <a:t> 3</a:t>
            </a:r>
          </a:p>
        </p:txBody>
      </p:sp>
      <p:sp>
        <p:nvSpPr>
          <p:cNvPr id="37" name="Rechteck 36"/>
          <p:cNvSpPr/>
          <p:nvPr/>
        </p:nvSpPr>
        <p:spPr>
          <a:xfrm>
            <a:off x="1777257" y="37381588"/>
            <a:ext cx="26722819" cy="366469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3D6E"/>
                </a:solidFill>
              </a:rPr>
              <a:t>1cm</a:t>
            </a:r>
          </a:p>
        </p:txBody>
      </p:sp>
      <p:sp>
        <p:nvSpPr>
          <p:cNvPr id="38" name="Rechteck 37"/>
          <p:cNvSpPr/>
          <p:nvPr/>
        </p:nvSpPr>
        <p:spPr>
          <a:xfrm rot="5400000">
            <a:off x="12991003" y="32561519"/>
            <a:ext cx="9690695" cy="315909"/>
          </a:xfrm>
          <a:prstGeom prst="rect">
            <a:avLst/>
          </a:prstGeom>
          <a:solidFill>
            <a:srgbClr val="003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003D6E"/>
                </a:solidFill>
              </a:rPr>
              <a:t>1cm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5766559" y="14982871"/>
            <a:ext cx="12185004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400" dirty="0">
                <a:latin typeface="Corbel" panose="020B0503020204020204" pitchFamily="34" charset="0"/>
              </a:rPr>
              <a:t>Text 2</a:t>
            </a:r>
            <a:endParaRPr lang="de-DE" sz="3200" dirty="0">
              <a:latin typeface="Corbel" panose="020B0503020204020204" pitchFamily="34" charset="0"/>
            </a:endParaRPr>
          </a:p>
          <a:p>
            <a:endParaRPr lang="en-GB" sz="32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E61AFFB-1E64-094B-242A-3E947E7CB9B7}"/>
              </a:ext>
            </a:extLst>
          </p:cNvPr>
          <p:cNvSpPr txBox="1"/>
          <p:nvPr/>
        </p:nvSpPr>
        <p:spPr>
          <a:xfrm>
            <a:off x="22820562" y="3581553"/>
            <a:ext cx="33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2D5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de-DE" sz="8800" b="1" dirty="0">
              <a:solidFill>
                <a:srgbClr val="2D5D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ine Ecke des Rechtecks abrunden 19">
            <a:extLst>
              <a:ext uri="{FF2B5EF4-FFF2-40B4-BE49-F238E27FC236}">
                <a16:creationId xmlns:a16="http://schemas.microsoft.com/office/drawing/2014/main" id="{3DB301E1-7B02-7BAB-2926-D50B90734D55}"/>
              </a:ext>
            </a:extLst>
          </p:cNvPr>
          <p:cNvSpPr/>
          <p:nvPr/>
        </p:nvSpPr>
        <p:spPr>
          <a:xfrm>
            <a:off x="1797217" y="1207205"/>
            <a:ext cx="13575686" cy="1233805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32D9499-F233-F49A-CF83-D47CDF26091D}"/>
              </a:ext>
            </a:extLst>
          </p:cNvPr>
          <p:cNvSpPr txBox="1"/>
          <p:nvPr/>
        </p:nvSpPr>
        <p:spPr>
          <a:xfrm>
            <a:off x="1840250" y="1266398"/>
            <a:ext cx="148888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800" b="1" dirty="0" err="1">
                <a:solidFill>
                  <a:schemeClr val="tx2">
                    <a:lumMod val="75000"/>
                  </a:schemeClr>
                </a:solidFill>
                <a:latin typeface="Gotham Narrow Office" panose="02000000000000000000" pitchFamily="2" charset="0"/>
              </a:rPr>
              <a:t>Geonetz</a:t>
            </a:r>
            <a:r>
              <a:rPr lang="de-DE" sz="3800" i="1" dirty="0" err="1">
                <a:solidFill>
                  <a:schemeClr val="tx2">
                    <a:lumMod val="75000"/>
                  </a:schemeClr>
                </a:solidFill>
                <a:latin typeface="Gotham Narrow Office" panose="02000000000000000000" pitchFamily="2" charset="0"/>
              </a:rPr>
              <a:t>werk</a:t>
            </a:r>
            <a:r>
              <a:rPr lang="de-DE" sz="3800" b="1" dirty="0" err="1">
                <a:solidFill>
                  <a:schemeClr val="tx2">
                    <a:lumMod val="75000"/>
                  </a:schemeClr>
                </a:solidFill>
                <a:latin typeface="Gotham Narrow Office" panose="02000000000000000000" pitchFamily="2" charset="0"/>
              </a:rPr>
              <a:t>.metropoleRuhr</a:t>
            </a:r>
            <a:r>
              <a:rPr lang="de-DE" sz="3800" b="1" dirty="0">
                <a:solidFill>
                  <a:schemeClr val="tx2">
                    <a:lumMod val="75000"/>
                  </a:schemeClr>
                </a:solidFill>
                <a:latin typeface="Gotham Narrow Office" panose="02000000000000000000" pitchFamily="2" charset="0"/>
              </a:rPr>
              <a:t> </a:t>
            </a:r>
            <a:r>
              <a:rPr lang="de-DE" sz="3800" b="1" dirty="0" err="1">
                <a:solidFill>
                  <a:schemeClr val="tx2">
                    <a:lumMod val="75000"/>
                  </a:schemeClr>
                </a:solidFill>
                <a:latin typeface="Gotham Narrow Office" panose="02000000000000000000" pitchFamily="2" charset="0"/>
              </a:rPr>
              <a:t>meets</a:t>
            </a:r>
            <a:r>
              <a:rPr lang="de-DE" sz="3800" b="1" dirty="0">
                <a:solidFill>
                  <a:schemeClr val="tx2">
                    <a:lumMod val="75000"/>
                  </a:schemeClr>
                </a:solidFill>
                <a:latin typeface="Gotham Narrow Office" panose="02000000000000000000" pitchFamily="2" charset="0"/>
              </a:rPr>
              <a:t> Wissenschaft</a:t>
            </a:r>
            <a:endParaRPr lang="de-DE" sz="3800" dirty="0">
              <a:solidFill>
                <a:schemeClr val="tx2">
                  <a:lumMod val="75000"/>
                </a:schemeClr>
              </a:solidFill>
              <a:latin typeface="Gotham Narrow Office" panose="02000000000000000000" pitchFamily="2" charset="0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489B889-C619-5AF4-9DE1-A19F3115677F}"/>
              </a:ext>
            </a:extLst>
          </p:cNvPr>
          <p:cNvGrpSpPr>
            <a:grpSpLocks noChangeAspect="1"/>
          </p:cNvGrpSpPr>
          <p:nvPr/>
        </p:nvGrpSpPr>
        <p:grpSpPr>
          <a:xfrm>
            <a:off x="21747446" y="1964882"/>
            <a:ext cx="5731178" cy="2235081"/>
            <a:chOff x="1726839" y="487059"/>
            <a:chExt cx="1721182" cy="647506"/>
          </a:xfrm>
        </p:grpSpPr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C3E7974A-5022-BD05-5001-F3C36E64A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60"/>
            <a:stretch/>
          </p:blipFill>
          <p:spPr>
            <a:xfrm>
              <a:off x="1860545" y="698348"/>
              <a:ext cx="1587476" cy="436217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49C09F29-5AAC-AEAF-17E8-BB59CF5112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54"/>
            <a:stretch/>
          </p:blipFill>
          <p:spPr>
            <a:xfrm>
              <a:off x="1726839" y="487059"/>
              <a:ext cx="1415442" cy="436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628981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Benutzerdefiniert</PresentationFormat>
  <Paragraphs>50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Corbel</vt:lpstr>
      <vt:lpstr>Gotham Narrow Office</vt:lpstr>
      <vt:lpstr>Larissa</vt:lpstr>
      <vt:lpstr>PowerPoint-Präsentation</vt:lpstr>
    </vt:vector>
  </TitlesOfParts>
  <Company>DMT-LB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Henkel, Laura</dc:creator>
  <cp:lastModifiedBy>Klement, Laura</cp:lastModifiedBy>
  <cp:revision>200</cp:revision>
  <cp:lastPrinted>2015-05-26T09:26:23Z</cp:lastPrinted>
  <dcterms:created xsi:type="dcterms:W3CDTF">2015-04-09T09:04:39Z</dcterms:created>
  <dcterms:modified xsi:type="dcterms:W3CDTF">2024-03-19T10:49:55Z</dcterms:modified>
</cp:coreProperties>
</file>